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71" r:id="rId4"/>
    <p:sldId id="272" r:id="rId5"/>
    <p:sldId id="273" r:id="rId6"/>
    <p:sldId id="274" r:id="rId7"/>
    <p:sldId id="275" r:id="rId8"/>
    <p:sldId id="267" r:id="rId9"/>
    <p:sldId id="268" r:id="rId10"/>
    <p:sldId id="270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Сергей Викторович" initials="ГС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6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6T20:42:35.112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73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3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394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689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95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85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09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11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0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79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23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F4412-E96E-432D-AFF2-4DF711DAF4D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5070-0D50-4317-944D-49DE881A5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8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giscs.minstroyrf.ru/#/131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7620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 idx="4294967295"/>
          </p:nvPr>
        </p:nvSpPr>
        <p:spPr>
          <a:xfrm>
            <a:off x="341522" y="198304"/>
            <a:ext cx="11850477" cy="665969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cap="all" dirty="0" smtClean="0">
                <a:solidFill>
                  <a:srgbClr val="1F264A"/>
                </a:solidFill>
              </a:rPr>
              <a:t>ПОРЯДОК изменения цены КОНТРАКТА, в связи с существенным ростом стоимости строительных ресурсов </a:t>
            </a:r>
            <a:br>
              <a:rPr lang="ru-RU" sz="2800" b="1" cap="all" dirty="0" smtClean="0">
                <a:solidFill>
                  <a:srgbClr val="1F264A"/>
                </a:solidFill>
              </a:rPr>
            </a:br>
            <a:r>
              <a:rPr lang="ru-RU" sz="2800" b="1" cap="all" dirty="0" smtClean="0">
                <a:solidFill>
                  <a:srgbClr val="1F264A"/>
                </a:solidFill>
              </a:rPr>
              <a:t>(</a:t>
            </a:r>
            <a:r>
              <a:rPr lang="ru-RU" sz="1800" b="1" cap="all" dirty="0" smtClean="0">
                <a:solidFill>
                  <a:srgbClr val="1F264A"/>
                </a:solidFill>
              </a:rPr>
              <a:t>реализация Приказа Минстроя РФ от 21.06.2021 № 500/</a:t>
            </a:r>
            <a:r>
              <a:rPr lang="ru-RU" sz="1800" b="1" cap="all" dirty="0" err="1" smtClean="0">
                <a:solidFill>
                  <a:srgbClr val="1F264A"/>
                </a:solidFill>
              </a:rPr>
              <a:t>пр</a:t>
            </a:r>
            <a:r>
              <a:rPr lang="ru-RU" sz="1800" b="1" cap="all" dirty="0" smtClean="0">
                <a:solidFill>
                  <a:srgbClr val="1F264A"/>
                </a:solidFill>
              </a:rPr>
              <a:t> – далее Приказ №500/</a:t>
            </a:r>
            <a:r>
              <a:rPr lang="ru-RU" sz="1800" b="1" cap="all" dirty="0" err="1" smtClean="0">
                <a:solidFill>
                  <a:srgbClr val="1F264A"/>
                </a:solidFill>
              </a:rPr>
              <a:t>пр</a:t>
            </a:r>
            <a:r>
              <a:rPr lang="ru-RU" sz="1800" b="1" cap="all" dirty="0" smtClean="0">
                <a:solidFill>
                  <a:srgbClr val="1F264A"/>
                </a:solidFill>
              </a:rPr>
              <a:t>)</a:t>
            </a:r>
            <a:br>
              <a:rPr lang="ru-RU" sz="1800" b="1" cap="all" dirty="0" smtClean="0">
                <a:solidFill>
                  <a:srgbClr val="1F264A"/>
                </a:solidFill>
              </a:rPr>
            </a:b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При изменении цены контракта учитывается, </a:t>
            </a: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что  контракт на выполнение работ по строительству, реконструкции, капитальному ремонту, сносу объекта капитального строительства, проведению работ по сохранению объектов культурного наследия, заключен до 1 июля 2021 г.; физические объемы работ, конструктивные, технологические и другие проектные  решения не изменяются.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Последовательность действий сторон, при изменении цены контракта:</a:t>
            </a: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 Подрядчик готовит расчетные обоснования и направляет заказчику предложение изменить цену контракта.</a:t>
            </a:r>
            <a:b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Заказчик рассматривает расчетные обоснования с учетом следующего:</a:t>
            </a:r>
            <a:b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Если расчет учитывает изменение видов или объемов работ, либо увеличение превышает 30% от первоначальной цены, то такие расчеты возвращаются подрядчику для  корректировки.</a:t>
            </a:r>
            <a:b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 Если в результате корректировки цена контракта превысит 100 млн.рублей, заказчик (либо уполномоченное им лицо) направляет пересчитанную сметную документации для проведения государственной экспертизы (достоверность сметной стоимости).</a:t>
            </a:r>
            <a:b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Если откорректированная цена контракта не превышает 100 млн. рублей, заказчик самостоятельно проверяет расчетные обоснования.</a:t>
            </a:r>
            <a:b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Заказчик подготавливает дополнительное соглашение к контракту об изменении его существенных условий (цена и сроки) при условии, что в результате корректировки цена контракта не превысила лимитов бюджетных обязательств по объекту</a:t>
            </a:r>
            <a:r>
              <a:rPr lang="ru-RU" sz="18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 случае, если новая цена контракта превысит лимиты бюджетных обязательств, изменение цены контракта возможно после принятия решения Правительством Пермского края об использовании бюджетных ассигнований.</a:t>
            </a:r>
            <a:b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b="1" cap="all" dirty="0">
              <a:solidFill>
                <a:srgbClr val="1F2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260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064" y="512551"/>
            <a:ext cx="59462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Осуществляется корректировка сметы контракта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60688" y="1108239"/>
            <a:ext cx="99993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ea typeface="Calibri" panose="020F0502020204030204" pitchFamily="34" charset="0"/>
              </a:rPr>
              <a:t>Осуществляется пересчет остатков работ по смете контракта путем умножения показателя цены работ на единицу измерения сметы контракта по оставшимся работам на коэффициент корректировки цены контракта (</a:t>
            </a:r>
            <a:r>
              <a:rPr lang="ru-RU" sz="1400" dirty="0" err="1">
                <a:ea typeface="Calibri" panose="020F0502020204030204" pitchFamily="34" charset="0"/>
              </a:rPr>
              <a:t>Ккор</a:t>
            </a:r>
            <a:r>
              <a:rPr lang="ru-RU" sz="1400" dirty="0">
                <a:ea typeface="Calibri" panose="020F0502020204030204" pitchFamily="34" charset="0"/>
              </a:rPr>
              <a:t>).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98599" y="2235359"/>
          <a:ext cx="9194802" cy="3359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23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83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58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658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6583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2557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2557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7272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7272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5880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конструктивных решений (элементов), комплексов (видов) работ &lt;1&gt;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Ед. изм.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Количество (объем работ)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Цена, руб.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Первоначальный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с учетом корректировки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первоначальная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с учетом корректировки (Ккор 1,1328)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6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на ед. изм.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на 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ед. изм. 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Земляные работы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м3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5 000,00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5 000,00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450,00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2 250 000,00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509,76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2 548 800,00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Устройство ленточных фундаментов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м3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3 500,00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3 500,00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6 500,00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22 750 000,00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7 363,20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25 771 200,00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Цена контракта без НДС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1 552 451 895,95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1 758 617 507,73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НДС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310 490 379,19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351 723 501,55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Твердая цена контракта с НДС &lt;3&gt;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1 862 942 275,14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2 110 341 009,28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233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968" y="322031"/>
            <a:ext cx="11509893" cy="321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Осуществляется расчет новой цены контракта по формуле: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b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н.цена</a:t>
            </a:r>
            <a:r>
              <a:rPr 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ru-R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b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вып.р</a:t>
            </a:r>
            <a:r>
              <a:rPr 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 + (</a:t>
            </a:r>
            <a:r>
              <a:rPr lang="ru-R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b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сущ.ц</a:t>
            </a:r>
            <a:r>
              <a:rPr 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 – С</a:t>
            </a:r>
            <a:r>
              <a:rPr lang="ru-RU" b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вып.р1</a:t>
            </a:r>
            <a:r>
              <a:rPr 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 – С</a:t>
            </a:r>
            <a:r>
              <a:rPr lang="ru-RU" b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вып.р2</a:t>
            </a:r>
            <a:r>
              <a:rPr 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) х </a:t>
            </a:r>
            <a:r>
              <a:rPr lang="ru-R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b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кор</a:t>
            </a:r>
            <a:r>
              <a:rPr lang="ru-RU" b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ru-RU" b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b="1" baseline="-25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в.р.нов</a:t>
            </a:r>
            <a:r>
              <a:rPr lang="ru-RU" b="1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где:</a:t>
            </a:r>
          </a:p>
          <a:p>
            <a:pPr>
              <a:spcAft>
                <a:spcPts val="0"/>
              </a:spcAft>
            </a:pPr>
            <a:endParaRPr lang="ru-RU" sz="1400" b="1" baseline="-25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000" baseline="-25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н.цена</a:t>
            </a:r>
            <a:r>
              <a:rPr lang="ru-RU" sz="10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цена работ по новой (откорректированной) смете контракта в уровне цен исполнения контракта;</a:t>
            </a:r>
          </a:p>
          <a:p>
            <a:pPr algn="just"/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вып.р1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цена выполненных и принятых заказчиком на дату представления Расчета работ по действующей смете контракта в уровне цен исполнения контракта;</a:t>
            </a:r>
          </a:p>
          <a:p>
            <a:pPr algn="just"/>
            <a:r>
              <a:rPr lang="ru-RU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000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сущ.ц</a:t>
            </a:r>
            <a:r>
              <a:rPr lang="ru-RU" sz="1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цена работ по действующей смете контракта в уровне цен исполнения контракта;</a:t>
            </a:r>
          </a:p>
          <a:p>
            <a:pPr algn="just"/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вып.р2– </a:t>
            </a:r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цена работ, выполненных и принятых заказчиком в период от даты выполнения Расчета до даты заключения дополнительного соглашения об изменении цены контракта, по действующей смете контракта в уровне цен исполнения контракта;</a:t>
            </a:r>
          </a:p>
          <a:p>
            <a:pPr algn="just"/>
            <a:r>
              <a:rPr lang="ru-RU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000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в.р.нов</a:t>
            </a:r>
            <a:r>
              <a:rPr lang="ru-RU" sz="1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откорректированная</a:t>
            </a:r>
            <a:r>
              <a:rPr lang="ru-RU" sz="1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цена работ, выполненных подрядчиком и оплаченных заказчиком в период от даты выполнения Расчета до даты заключения дополнительного соглашения об изменении цены контракта, руб. </a:t>
            </a:r>
            <a:endParaRPr lang="ru-RU" sz="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b="1" dirty="0">
                <a:cs typeface="Times New Roman" panose="02020603050405020304" pitchFamily="18" charset="0"/>
              </a:rPr>
              <a:t>Примечание: Пересчет стоимости работ, выполненных в период от даты выполнения Расчета до даты заключения дополнительного соглашения об изменении цены контракта работ, осуществляется по формуле: </a:t>
            </a:r>
            <a:endParaRPr lang="ru-RU" sz="1100" b="1" dirty="0"/>
          </a:p>
          <a:p>
            <a:pPr algn="just"/>
            <a:r>
              <a:rPr lang="ru-RU" b="1" dirty="0" err="1" smtClean="0">
                <a:cs typeface="Times New Roman" panose="02020603050405020304" pitchFamily="18" charset="0"/>
              </a:rPr>
              <a:t>С</a:t>
            </a:r>
            <a:r>
              <a:rPr lang="ru-RU" b="1" baseline="-25000" dirty="0" err="1" smtClean="0">
                <a:cs typeface="Times New Roman" panose="02020603050405020304" pitchFamily="18" charset="0"/>
              </a:rPr>
              <a:t>в.р.нов</a:t>
            </a:r>
            <a:r>
              <a:rPr lang="ru-RU" b="1" baseline="-25000" dirty="0" smtClean="0">
                <a:cs typeface="Times New Roman" panose="02020603050405020304" pitchFamily="18" charset="0"/>
              </a:rPr>
              <a:t> </a:t>
            </a:r>
            <a:r>
              <a:rPr lang="ru-RU" b="1" dirty="0">
                <a:cs typeface="Times New Roman" panose="02020603050405020304" pitchFamily="18" charset="0"/>
              </a:rPr>
              <a:t>= </a:t>
            </a:r>
            <a:r>
              <a:rPr lang="ru-RU" b="1" dirty="0" err="1">
                <a:cs typeface="Times New Roman" panose="02020603050405020304" pitchFamily="18" charset="0"/>
              </a:rPr>
              <a:t>Ц</a:t>
            </a:r>
            <a:r>
              <a:rPr lang="ru-RU" b="1" baseline="-25000" dirty="0" err="1">
                <a:cs typeface="Times New Roman" panose="02020603050405020304" pitchFamily="18" charset="0"/>
              </a:rPr>
              <a:t>ед.акт</a:t>
            </a:r>
            <a:r>
              <a:rPr lang="ru-RU" b="1" baseline="-25000" dirty="0">
                <a:cs typeface="Times New Roman" panose="02020603050405020304" pitchFamily="18" charset="0"/>
              </a:rPr>
              <a:t> </a:t>
            </a:r>
            <a:r>
              <a:rPr lang="ru-RU" b="1" dirty="0">
                <a:cs typeface="Times New Roman" panose="02020603050405020304" pitchFamily="18" charset="0"/>
              </a:rPr>
              <a:t>х </a:t>
            </a:r>
            <a:r>
              <a:rPr lang="ru-RU" b="1" dirty="0" err="1">
                <a:cs typeface="Times New Roman" panose="02020603050405020304" pitchFamily="18" charset="0"/>
              </a:rPr>
              <a:t>К</a:t>
            </a:r>
            <a:r>
              <a:rPr lang="ru-RU" b="1" baseline="-25000" dirty="0" err="1">
                <a:cs typeface="Times New Roman" panose="02020603050405020304" pitchFamily="18" charset="0"/>
              </a:rPr>
              <a:t>кор</a:t>
            </a:r>
            <a:r>
              <a:rPr lang="ru-RU" b="1" dirty="0">
                <a:cs typeface="Times New Roman" panose="02020603050405020304" pitchFamily="18" charset="0"/>
              </a:rPr>
              <a:t> х </a:t>
            </a:r>
            <a:r>
              <a:rPr lang="en-US" b="1" dirty="0">
                <a:cs typeface="Times New Roman" panose="02020603050405020304" pitchFamily="18" charset="0"/>
              </a:rPr>
              <a:t>V</a:t>
            </a:r>
            <a:r>
              <a:rPr lang="ru-RU" b="1" baseline="-25000" dirty="0" err="1">
                <a:cs typeface="Times New Roman" panose="02020603050405020304" pitchFamily="18" charset="0"/>
              </a:rPr>
              <a:t>вып</a:t>
            </a:r>
            <a:r>
              <a:rPr lang="ru-RU" b="1" baseline="-25000" dirty="0">
                <a:cs typeface="Times New Roman" panose="02020603050405020304" pitchFamily="18" charset="0"/>
              </a:rPr>
              <a:t>,</a:t>
            </a:r>
            <a:r>
              <a:rPr lang="ru-RU" sz="1400" b="1" baseline="-25000" dirty="0">
                <a:cs typeface="Times New Roman" panose="02020603050405020304" pitchFamily="18" charset="0"/>
              </a:rPr>
              <a:t> </a:t>
            </a:r>
            <a:r>
              <a:rPr lang="ru-RU" sz="1400" baseline="-25000" dirty="0">
                <a:cs typeface="Times New Roman" panose="02020603050405020304" pitchFamily="18" charset="0"/>
              </a:rPr>
              <a:t>где</a:t>
            </a:r>
            <a:r>
              <a:rPr lang="ru-RU" sz="1400" baseline="-25000" dirty="0" smtClean="0"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1400" baseline="-25000" dirty="0">
              <a:cs typeface="Times New Roman" panose="02020603050405020304" pitchFamily="18" charset="0"/>
            </a:endParaRPr>
          </a:p>
          <a:p>
            <a:pPr algn="just"/>
            <a:r>
              <a:rPr lang="ru-RU" sz="1000" b="1" dirty="0" err="1">
                <a:cs typeface="Times New Roman" panose="02020603050405020304" pitchFamily="18" charset="0"/>
              </a:rPr>
              <a:t>Ц</a:t>
            </a:r>
            <a:r>
              <a:rPr lang="ru-RU" sz="1000" b="1" baseline="-25000" dirty="0" err="1">
                <a:cs typeface="Times New Roman" panose="02020603050405020304" pitchFamily="18" charset="0"/>
              </a:rPr>
              <a:t>ед.акт</a:t>
            </a:r>
            <a:r>
              <a:rPr lang="ru-RU" sz="1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цена единицы </a:t>
            </a:r>
            <a:r>
              <a:rPr lang="en-US" sz="10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-го конструктивного решения (элемента) и (или) комплекса (вида) работ, принятая в корректируемом акте сдачи – приемки выполненных работ, </a:t>
            </a:r>
            <a:r>
              <a:rPr lang="ru-RU" sz="1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руб</a:t>
            </a:r>
            <a:r>
              <a:rPr lang="ru-RU" sz="1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1000" b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кор</a:t>
            </a:r>
            <a:r>
              <a:rPr lang="ru-RU" sz="1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коэффициент корректировки цены контракта, рассчитанный в соответствии с формулой;</a:t>
            </a:r>
          </a:p>
          <a:p>
            <a:pPr algn="just"/>
            <a:r>
              <a:rPr lang="en-US" sz="1000" b="1" dirty="0">
                <a:cs typeface="Times New Roman" panose="02020603050405020304" pitchFamily="18" charset="0"/>
              </a:rPr>
              <a:t>V</a:t>
            </a:r>
            <a:r>
              <a:rPr lang="ru-RU" sz="1000" b="1" baseline="-25000" dirty="0" err="1">
                <a:cs typeface="Times New Roman" panose="02020603050405020304" pitchFamily="18" charset="0"/>
              </a:rPr>
              <a:t>вып</a:t>
            </a:r>
            <a:r>
              <a:rPr lang="ru-RU" sz="1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объем выполненных, принятых заказчиком  и подлежащих оплате работ по </a:t>
            </a:r>
            <a:r>
              <a:rPr lang="en-US" sz="10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000" dirty="0">
                <a:ea typeface="Calibri" panose="020F0502020204030204" pitchFamily="34" charset="0"/>
                <a:cs typeface="Times New Roman" panose="02020603050405020304" pitchFamily="18" charset="0"/>
              </a:rPr>
              <a:t>-му конструктивному решению (элементу) и (или) комплексу (виду) работ в принятых измерителях.;</a:t>
            </a:r>
          </a:p>
          <a:p>
            <a:pPr>
              <a:spcAft>
                <a:spcPts val="0"/>
              </a:spcAft>
            </a:pPr>
            <a:endParaRPr lang="ru-RU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499191"/>
              </p:ext>
            </p:extLst>
          </p:nvPr>
        </p:nvGraphicFramePr>
        <p:xfrm>
          <a:off x="328968" y="3611846"/>
          <a:ext cx="10521307" cy="211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00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70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78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78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499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6364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097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Цена работ по действующему контракту (определяется по контракту)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Выполнено работ на дату осуществление расчета (определяется по накопительной ведомости)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Остаток работ по действующему контракту (определяется как разница между графой 1 и 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Увеличение остатков работ в связи с ростом цен на строительные ресурсы (определяется как произведение графы 3 на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Ккор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Увеличение цены контракта (определяется как разница граф 4 и 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Новая цена контракта (определяется как сумма граф 1 и 5)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5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7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2 596 673 200,00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733 730 924,86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1 862 942 275,14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2 110 277 456,65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247 335 181,51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2 844 008 381,51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25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3558" y="594911"/>
            <a:ext cx="5519450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Цена контракта менее 30 млн. рублей</a:t>
            </a:r>
            <a:endParaRPr lang="ru-RU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Определяется перечень ценообразующих материалов и оборудования. Выделяются позиции, цена которых по данным подрядчика претерпела значительное изменение.</a:t>
            </a:r>
          </a:p>
          <a:p>
            <a:pPr algn="just"/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2. Осуществляется подбор документов, обосновывающих ценовые показатели материалов и оборудования в уровнях цен на дату заключения контракта и дату выполнения расчетов.</a:t>
            </a:r>
          </a:p>
          <a:p>
            <a:pPr algn="just"/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3. Определяется разница между стоимостью строительных материалов и (или) оборудования на дату заключения контракта и стоимостью на дату выполнения 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расчета.</a:t>
            </a:r>
          </a:p>
          <a:p>
            <a:pPr algn="just"/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4. Осуществляется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асчет коэффициента увеличения стоимости работ. Выполняется пересчет остатков работ по смете контракта.</a:t>
            </a:r>
          </a:p>
          <a:p>
            <a:pPr algn="just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5. Определяется новая цена контракта. Расчеты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направляются заказчику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26227" y="593064"/>
            <a:ext cx="5838939" cy="56323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Цена контракта более 30 млн. рублей</a:t>
            </a:r>
            <a:endParaRPr lang="ru-RU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dirty="0"/>
              <a:t>Определяется сметная стоимость всех работ, предусмотренных проектной документацией, используемой при определении НМЦК в уровне цен на дату выполнения </a:t>
            </a:r>
            <a:r>
              <a:rPr lang="ru-RU" dirty="0" smtClean="0"/>
              <a:t>Расчета с </a:t>
            </a:r>
            <a:r>
              <a:rPr lang="ru-RU" dirty="0"/>
              <a:t>использованием индексов Минстроя России и Минэкономразвития России, действующих на дату определения НМЦК и индексов Минстроя России действующих на дату выполнения Расчета. </a:t>
            </a:r>
            <a:endParaRPr lang="ru-RU" dirty="0" smtClean="0"/>
          </a:p>
          <a:p>
            <a:pPr algn="just"/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Пр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определении сметной стоимости на Этапе 1 п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решению подрядчика в отношении строительных материалов и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(или) оборудования, стоимость которых в сметной документации определена по прайсам, осуществляется пересчет цены с учетом проведения нового конъюнктурного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анализа.</a:t>
            </a:r>
          </a:p>
          <a:p>
            <a:pPr algn="just"/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Осуществляется расчет коэффициента корректировки контракта (</a:t>
            </a:r>
            <a:r>
              <a:rPr lang="ru-RU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Ккор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Выполняется пересчет остатков работ по смете 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контракта.</a:t>
            </a:r>
          </a:p>
          <a:p>
            <a:pPr algn="just"/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Определяется новая цена контракта. 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Заказчику направляются расчеты.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32191" y="160961"/>
            <a:ext cx="614924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расчета величины изменения цены контракта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6879" y="6172941"/>
            <a:ext cx="1123444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детальная информация с примерами и расчетами размещена на сайте ФГИС ЦС </a:t>
            </a:r>
            <a:r>
              <a:rPr lang="en-US" dirty="0">
                <a:hlinkClick r:id="rId2"/>
              </a:rPr>
              <a:t>https://fgiscs.minstroyrf.ru/#/1315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6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8290" y="143219"/>
            <a:ext cx="888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Алгоритм расчета для контрактов, цена которых составляет до 30 млн.руб.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064" y="512551"/>
            <a:ext cx="100954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1. Определение перечня ценообразующих материалов и оборудования. 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Выделение позиций, цена которых по данным подрядчика претерпели значительное изменение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"/>
          <a:stretch/>
        </p:blipFill>
        <p:spPr bwMode="auto">
          <a:xfrm>
            <a:off x="613508" y="1097326"/>
            <a:ext cx="11129114" cy="566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539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064" y="512551"/>
            <a:ext cx="1014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2. Подбор документов, обосновывающих ценовые показатели материалов и оборудования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82485" y="1616529"/>
            <a:ext cx="9430797" cy="41637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88628" y="956817"/>
            <a:ext cx="3824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трех документов по каждой позиции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7600951" y="1339528"/>
            <a:ext cx="1061357" cy="1105242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8662308" y="1339528"/>
            <a:ext cx="953215" cy="1105242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31383" y="6163028"/>
            <a:ext cx="2939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Минимальное значение стоимости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7690758" y="5695362"/>
            <a:ext cx="1061356" cy="46766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8752114" y="5695362"/>
            <a:ext cx="1477736" cy="46766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37806" y="6224583"/>
            <a:ext cx="20145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* Все данные на слайде приведены условно</a:t>
            </a:r>
          </a:p>
        </p:txBody>
      </p:sp>
    </p:spTree>
    <p:extLst>
      <p:ext uri="{BB962C8B-B14F-4D97-AF65-F5344CB8AC3E}">
        <p14:creationId xmlns:p14="http://schemas.microsoft.com/office/powerpoint/2010/main" val="107667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064" y="512551"/>
            <a:ext cx="11241412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3. Определение разницы между стоимостью на дату заключения контракта 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стоимостью на дату выполнения расчета </a:t>
            </a:r>
            <a:r>
              <a:rPr lang="ru-RU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Сдоп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Сц.м.контракт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Сц.м.нмцк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где:</a:t>
            </a:r>
          </a:p>
          <a:p>
            <a:pPr algn="just"/>
            <a:endParaRPr lang="ru-RU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0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величина возрастания стоимости строительных ресурсов, закупка которых еще не была произведена подрядчиком до даты проведения Расчета, но осуществление которой необходимо для выполнения работ, предусмотренных контрактом, выявленная в процессе исполнения контракта. Которую нельзя было предусмотреть при заключении контракта;</a:t>
            </a:r>
          </a:p>
          <a:p>
            <a:pPr algn="just"/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0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ц.м.контракт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стоимость </a:t>
            </a:r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ценообразующих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строительных материалов и(или) оборудования, закупка которых еще не была произведена подрядчиком до даты проведения Расчета, но осуществление которой необходимо для выполнения работ, предусмотренных контрактом, определенная в уровне цен на дату выполнения Расчета;</a:t>
            </a:r>
          </a:p>
          <a:p>
            <a:pPr algn="just">
              <a:lnSpc>
                <a:spcPct val="107000"/>
              </a:lnSpc>
              <a:spcAft>
                <a:spcPts val="1800"/>
              </a:spcAft>
            </a:pPr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0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ц.м.нмцк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стоимость </a:t>
            </a:r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ценообразующих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строительных материалов и(или) оборудования, закупка которых еще не была произведена подрядчиком до даты проведения Расчета, но осуществление которой необходимо для выполнения работ, предусмотренных контрактом, определенная в уровне цен исполнения контракта.</a:t>
            </a:r>
          </a:p>
          <a:p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1213" y="2321758"/>
            <a:ext cx="11129113" cy="41453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8667" y="6467151"/>
            <a:ext cx="1587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* Все данные на слайде приведены условно</a:t>
            </a:r>
          </a:p>
        </p:txBody>
      </p:sp>
    </p:spTree>
    <p:extLst>
      <p:ext uri="{BB962C8B-B14F-4D97-AF65-F5344CB8AC3E}">
        <p14:creationId xmlns:p14="http://schemas.microsoft.com/office/powerpoint/2010/main" val="360923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064" y="512551"/>
            <a:ext cx="59462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4. Осуществляется корректировка сметы контракта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0688" y="1108239"/>
            <a:ext cx="1029172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ea typeface="Calibri" panose="020F0502020204030204" pitchFamily="34" charset="0"/>
              </a:rPr>
              <a:t>Осуществляется пересчет остатков работ по смете контракта путем умножения показателя цены работ на единицу измерения сметы контракта по оставшимся работам на коэффициент увеличения стоимости работ (Кув) по </a:t>
            </a:r>
            <a:r>
              <a:rPr lang="ru-RU" sz="1400" dirty="0" smtClean="0">
                <a:ea typeface="Calibri" panose="020F0502020204030204" pitchFamily="34" charset="0"/>
              </a:rPr>
              <a:t>формуле</a:t>
            </a:r>
            <a:r>
              <a:rPr lang="ru-RU" sz="1400" dirty="0">
                <a:ea typeface="Calibri" panose="020F0502020204030204" pitchFamily="34" charset="0"/>
              </a:rPr>
              <a:t>: </a:t>
            </a:r>
            <a:r>
              <a:rPr lang="ru-RU" sz="1400" b="1" dirty="0">
                <a:ea typeface="Calibri" panose="020F0502020204030204" pitchFamily="34" charset="0"/>
              </a:rPr>
              <a:t>Кув = 1 + (</a:t>
            </a:r>
            <a:r>
              <a:rPr lang="ru-RU" sz="1400" b="1" dirty="0" err="1">
                <a:ea typeface="Calibri" panose="020F0502020204030204" pitchFamily="34" charset="0"/>
              </a:rPr>
              <a:t>Сдоп</a:t>
            </a:r>
            <a:r>
              <a:rPr lang="ru-RU" sz="1400" b="1" dirty="0">
                <a:ea typeface="Calibri" panose="020F0502020204030204" pitchFamily="34" charset="0"/>
              </a:rPr>
              <a:t>/</a:t>
            </a:r>
            <a:r>
              <a:rPr lang="ru-RU" sz="1400" b="1" dirty="0" err="1">
                <a:ea typeface="Calibri" panose="020F0502020204030204" pitchFamily="34" charset="0"/>
              </a:rPr>
              <a:t>Сост</a:t>
            </a:r>
            <a:r>
              <a:rPr lang="ru-RU" sz="1400" b="1" dirty="0" smtClean="0">
                <a:ea typeface="Calibri" panose="020F0502020204030204" pitchFamily="34" charset="0"/>
              </a:rPr>
              <a:t>)</a:t>
            </a:r>
            <a:r>
              <a:rPr lang="ru-RU" sz="1400" dirty="0" smtClean="0">
                <a:ea typeface="Calibri" panose="020F0502020204030204" pitchFamily="34" charset="0"/>
              </a:rPr>
              <a:t>, где </a:t>
            </a:r>
          </a:p>
          <a:p>
            <a:r>
              <a:rPr lang="ru-RU" sz="1000" dirty="0" err="1" smtClean="0">
                <a:ea typeface="Calibri" panose="020F0502020204030204" pitchFamily="34" charset="0"/>
              </a:rPr>
              <a:t>С</a:t>
            </a:r>
            <a:r>
              <a:rPr lang="ru-RU" sz="1000" baseline="-25000" dirty="0" err="1" smtClean="0">
                <a:ea typeface="Calibri" panose="020F0502020204030204" pitchFamily="34" charset="0"/>
              </a:rPr>
              <a:t>ост</a:t>
            </a:r>
            <a:r>
              <a:rPr lang="ru-RU" sz="1000" baseline="-25000" dirty="0" smtClean="0">
                <a:ea typeface="Calibri" panose="020F0502020204030204" pitchFamily="34" charset="0"/>
              </a:rPr>
              <a:t> </a:t>
            </a:r>
            <a:r>
              <a:rPr lang="ru-RU" sz="1000" dirty="0">
                <a:ea typeface="Calibri" panose="020F0502020204030204" pitchFamily="34" charset="0"/>
              </a:rPr>
              <a:t>– цена остатков работ по смете контракта на дату корректировки сметы контракта</a:t>
            </a:r>
          </a:p>
          <a:p>
            <a:endParaRPr lang="ru-RU" sz="1400" dirty="0"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98599" y="2235359"/>
          <a:ext cx="9194802" cy="3359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59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04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58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658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6583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2557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2557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7272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7272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5880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п/п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конструктивных решений (элементов), комплексов (видов) работ &lt;1&gt;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Количество (объем работ)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Цена, руб.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Первоначальный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с учетом корректировки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первоначальная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 учетом корректировки (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Кув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6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на ед. изм.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на 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ед. изм. 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Земляные работы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м3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5 00,00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5 00,00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450,00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225 000,00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509,76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254 880,00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Устройство ленточных фундаментов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м3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3 50,00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3 50,00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6 500,00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2 270 500,00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7 363,20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2 577 120,00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-/-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Цена контракта без НДС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НДС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Твердая цена контракта с НДС &lt;3&gt;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25 295 014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28 121 251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60688" y="1902876"/>
            <a:ext cx="10291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ea typeface="Calibri" panose="020F0502020204030204" pitchFamily="34" charset="0"/>
              </a:rPr>
              <a:t>Кув = 1 + </a:t>
            </a:r>
            <a:r>
              <a:rPr lang="ru-RU" sz="1400" b="1" dirty="0">
                <a:ea typeface="Calibri" panose="020F0502020204030204" pitchFamily="34" charset="0"/>
              </a:rPr>
              <a:t>(2 826 </a:t>
            </a:r>
            <a:r>
              <a:rPr lang="ru-RU" sz="1400" b="1" dirty="0" smtClean="0">
                <a:ea typeface="Calibri" panose="020F0502020204030204" pitchFamily="34" charset="0"/>
              </a:rPr>
              <a:t>236,85/2 </a:t>
            </a:r>
            <a:r>
              <a:rPr lang="ru-RU" sz="1400" b="1" dirty="0">
                <a:ea typeface="Calibri" panose="020F0502020204030204" pitchFamily="34" charset="0"/>
              </a:rPr>
              <a:t>494 </a:t>
            </a:r>
            <a:r>
              <a:rPr lang="ru-RU" sz="1400" b="1" dirty="0" smtClean="0">
                <a:ea typeface="Calibri" panose="020F0502020204030204" pitchFamily="34" charset="0"/>
              </a:rPr>
              <a:t>912,47) </a:t>
            </a:r>
            <a:r>
              <a:rPr lang="ru-RU" sz="1400" b="1" dirty="0">
                <a:ea typeface="Calibri" panose="020F0502020204030204" pitchFamily="34" charset="0"/>
              </a:rPr>
              <a:t>= 1,1328</a:t>
            </a:r>
            <a:endParaRPr lang="ru-RU" sz="14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13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064" y="512551"/>
            <a:ext cx="4668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5. Определение новой цены контракта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63786" y="1175657"/>
            <a:ext cx="2835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н.цена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= 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сущ.цена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+ 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4977" y="1753421"/>
            <a:ext cx="10785021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н.цена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цена работ по новой (откорректированной) смете контракта в уровне цен исполнения контракта;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сущ.смета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цена работ по действующей смете контракта в уровне цен исполнения контракта;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величина возрастания стоимости строительных ресурсов, закупка которых еще не была осуществлена подрядчиком, выявленная в процессе исполнения контракта, которую нельзя было предусмотреть при заключении контракта.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2479" y="4290030"/>
            <a:ext cx="5652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н.цена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= 25 295 014 + 2 826 237 =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28 121 251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руб.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735" y="6224396"/>
            <a:ext cx="20145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* Все данные на слайде приведены условно</a:t>
            </a:r>
          </a:p>
        </p:txBody>
      </p:sp>
    </p:spTree>
    <p:extLst>
      <p:ext uri="{BB962C8B-B14F-4D97-AF65-F5344CB8AC3E}">
        <p14:creationId xmlns:p14="http://schemas.microsoft.com/office/powerpoint/2010/main" val="2825424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8290" y="143219"/>
            <a:ext cx="8044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Алгоритм расчета для контрактов, цена которых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более 30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млн.руб.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3972" y="542070"/>
            <a:ext cx="11400474" cy="1504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1. </a:t>
            </a:r>
            <a:r>
              <a:rPr lang="ru-RU" sz="1600" dirty="0" smtClean="0"/>
              <a:t>Осуществляется расчет коэффициента корректировки цены контракта (</a:t>
            </a:r>
            <a:r>
              <a:rPr lang="ru-RU" sz="1600" dirty="0" err="1" smtClean="0"/>
              <a:t>К</a:t>
            </a:r>
            <a:r>
              <a:rPr lang="ru-RU" sz="1600" baseline="-25000" dirty="0" err="1" smtClean="0"/>
              <a:t>кор</a:t>
            </a:r>
            <a:r>
              <a:rPr lang="ru-RU" sz="1600" dirty="0" smtClean="0"/>
              <a:t>)  по формуле: </a:t>
            </a:r>
            <a:r>
              <a:rPr lang="ru-RU" sz="1600" b="1" dirty="0" err="1" smtClean="0"/>
              <a:t>К</a:t>
            </a:r>
            <a:r>
              <a:rPr lang="ru-RU" sz="1600" b="1" baseline="-25000" dirty="0" err="1" smtClean="0"/>
              <a:t>кор</a:t>
            </a:r>
            <a:r>
              <a:rPr lang="ru-RU" sz="1600" b="1" dirty="0" smtClean="0"/>
              <a:t> = </a:t>
            </a:r>
            <a:r>
              <a:rPr lang="ru-RU" sz="1600" b="1" dirty="0" err="1" smtClean="0"/>
              <a:t>Ц</a:t>
            </a:r>
            <a:r>
              <a:rPr lang="ru-RU" sz="1600" b="1" baseline="-25000" dirty="0" err="1" smtClean="0"/>
              <a:t>нов</a:t>
            </a:r>
            <a:r>
              <a:rPr lang="ru-RU" sz="1600" b="1" dirty="0" smtClean="0"/>
              <a:t> / (</a:t>
            </a:r>
            <a:r>
              <a:rPr lang="ru-RU" sz="1600" b="1" dirty="0" err="1" smtClean="0"/>
              <a:t>Ц</a:t>
            </a:r>
            <a:r>
              <a:rPr lang="ru-RU" sz="1600" b="1" baseline="-25000" dirty="0" err="1" smtClean="0"/>
              <a:t>нмцк</a:t>
            </a:r>
            <a:r>
              <a:rPr lang="ru-RU" sz="1600" b="1" dirty="0" smtClean="0"/>
              <a:t> х </a:t>
            </a:r>
            <a:r>
              <a:rPr lang="ru-RU" sz="1600" b="1" dirty="0" err="1" smtClean="0"/>
              <a:t>И</a:t>
            </a:r>
            <a:r>
              <a:rPr lang="ru-RU" sz="1600" b="1" baseline="-25000" dirty="0" err="1" smtClean="0"/>
              <a:t>деф</a:t>
            </a:r>
            <a:r>
              <a:rPr lang="ru-RU" sz="1600" b="1" dirty="0" smtClean="0"/>
              <a:t>), </a:t>
            </a:r>
            <a:r>
              <a:rPr lang="ru-RU" sz="1000" b="1" dirty="0" smtClean="0"/>
              <a:t>где</a:t>
            </a:r>
          </a:p>
          <a:p>
            <a:pPr algn="just"/>
            <a:endParaRPr lang="ru-RU" sz="1000" b="1" dirty="0" smtClean="0"/>
          </a:p>
          <a:p>
            <a:pPr algn="just"/>
            <a:r>
              <a:rPr lang="ru-RU" sz="1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</a:t>
            </a:r>
            <a:r>
              <a:rPr lang="ru-RU" sz="1000" baseline="-25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нмцк</a:t>
            </a:r>
            <a:r>
              <a:rPr lang="ru-RU" sz="10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сметная стоимость всех работ, в уровне цен утвержденной проектной документации. Для определения </a:t>
            </a:r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</a:t>
            </a:r>
            <a:r>
              <a:rPr lang="ru-RU" sz="10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нмцк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используются показатели сметной стоимости, предусмотренные сметной документацией, входящей в состав утвержденной заказчиком проектной документации;</a:t>
            </a:r>
          </a:p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10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деф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индекс-дефлятор </a:t>
            </a:r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Минэконом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развития РФ, действующий на дату определения начальной (максимальной) цены контракта и рассчитываемый для периода с даты, определения показателя </a:t>
            </a:r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</a:t>
            </a:r>
            <a:r>
              <a:rPr lang="ru-RU" sz="10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нмцк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дату выполнения Расчета</a:t>
            </a:r>
            <a:r>
              <a:rPr lang="ru-RU" sz="1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 smtClean="0"/>
              <a:t> </a:t>
            </a:r>
            <a:endParaRPr lang="ru-RU" sz="16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426557"/>
              </p:ext>
            </p:extLst>
          </p:nvPr>
        </p:nvGraphicFramePr>
        <p:xfrm>
          <a:off x="623972" y="1865629"/>
          <a:ext cx="8889249" cy="4476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8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460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14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96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96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5629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5629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02234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ru-RU" sz="1200" b="1" u="none" strike="noStrike" dirty="0">
                          <a:effectLst/>
                        </a:rPr>
                        <a:t>Расчет коэффициента корректировки цены контракта</a:t>
                      </a:r>
                    </a:p>
                    <a:p>
                      <a:pPr marL="228600" indent="-228600" algn="l" fontAlgn="b">
                        <a:buAutoNum type="arabicPeriod"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00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№ </a:t>
                      </a:r>
                      <a:r>
                        <a:rPr lang="ru-RU" sz="800" b="1" u="none" strike="noStrike" dirty="0" err="1">
                          <a:effectLst/>
                        </a:rPr>
                        <a:t>пп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Вид затрат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Сметная стоимость объекта в базисном уровне цен (01.01.2000), в том числе:</a:t>
                      </a:r>
                    </a:p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 тыс. </a:t>
                      </a:r>
                      <a:r>
                        <a:rPr lang="ru-RU" sz="800" b="1" u="none" strike="noStrike" dirty="0" err="1">
                          <a:effectLst/>
                        </a:rPr>
                        <a:t>руб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Индексы Минстроя России на дату определения НМЦК,</a:t>
                      </a:r>
                      <a:r>
                        <a:rPr lang="ru-RU" sz="800" b="1" u="none" strike="noStrike" baseline="0" dirty="0">
                          <a:effectLst/>
                        </a:rPr>
                        <a:t> </a:t>
                      </a: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**Сметная стоимость объекта в уровне цен на дату определения НМЦК,  с учетом индексов Минстроя России на дату определения НМЦК и индексов-дефляторов МЭР РФ на дату выполнения расчетов, в том числе, </a:t>
                      </a:r>
                    </a:p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тыс. </a:t>
                      </a:r>
                      <a:r>
                        <a:rPr lang="ru-RU" sz="800" b="1" u="none" strike="noStrike" dirty="0" err="1">
                          <a:effectLst/>
                        </a:rPr>
                        <a:t>руб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Индексы Минстроя России на дату выполнения расчетов  (принято по </a:t>
                      </a:r>
                      <a:br>
                        <a:rPr lang="ru-RU" sz="800" b="1" u="none" strike="noStrike" dirty="0">
                          <a:effectLst/>
                        </a:rPr>
                      </a:br>
                      <a:r>
                        <a:rPr lang="ru-RU" sz="800" b="1" u="none" strike="noStrike" dirty="0">
                          <a:effectLst/>
                        </a:rPr>
                        <a:t>3 кварталу 2021 г)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Сметная стоимость объекта в уровне цен на дату выполнения расчетов с учетом индексов Минстроя России, в том числе:</a:t>
                      </a:r>
                    </a:p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тыс. </a:t>
                      </a:r>
                      <a:r>
                        <a:rPr lang="ru-RU" sz="800" b="1" u="none" strike="noStrike" dirty="0" err="1">
                          <a:effectLst/>
                        </a:rPr>
                        <a:t>руб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0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60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Строительно-монтажные работы (без учета «</a:t>
                      </a:r>
                      <a:r>
                        <a:rPr lang="ru-RU" sz="1000" u="none" strike="noStrike" dirty="0" err="1">
                          <a:effectLst/>
                        </a:rPr>
                        <a:t>прайсовых</a:t>
                      </a:r>
                      <a:r>
                        <a:rPr lang="ru-RU" sz="1000" u="none" strike="noStrike" dirty="0">
                          <a:effectLst/>
                        </a:rPr>
                        <a:t>» позиций)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282 437,23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2 136 496,43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8,55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2 414 838,32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55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Стоимость оборудования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4,91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60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Стоимость материалов и оборудования по «прайсовым» позициям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1 693,77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12 500,00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23 500,00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55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Стоимость прочих работ и затрат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15 528,23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6,38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78 885,00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7,28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85 329,77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55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в том числе ПИР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10 578,53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46 516,44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49 295,95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5575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ИТОГО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297 965,46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2 227 881,43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2 523 668,08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НДС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59593,092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445576,2861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504733,6165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357 558,55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2 673 457,72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3 028 401,70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16100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Коэффицент корректировки цены контракта (Ккор)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1,1328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42" marR="4542" marT="4542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937842" y="2155084"/>
            <a:ext cx="21547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Примечание: </a:t>
            </a:r>
          </a:p>
          <a:p>
            <a:r>
              <a:rPr lang="ru-RU" sz="1400" dirty="0">
                <a:solidFill>
                  <a:srgbClr val="FF0000"/>
                </a:solidFill>
              </a:rPr>
              <a:t>по контрактам свыше 100 млн. рублей расчет выполняется аналогично и направляется на </a:t>
            </a:r>
            <a:r>
              <a:rPr lang="ru-RU" sz="1400" dirty="0" err="1">
                <a:solidFill>
                  <a:srgbClr val="FF0000"/>
                </a:solidFill>
              </a:rPr>
              <a:t>гос.экспертизу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135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064" y="512551"/>
            <a:ext cx="11021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2. Подбор документов, обосновывающих ценовые показатели материалов и оборудования принятых в сметной документации по прайсам (при необходимости)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82485" y="1616529"/>
            <a:ext cx="9430797" cy="41637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84349" y="1097328"/>
            <a:ext cx="3824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трех документов по каждой позиции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7600951" y="1339528"/>
            <a:ext cx="1061357" cy="1105242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8662308" y="1339528"/>
            <a:ext cx="953215" cy="1105242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31383" y="6163028"/>
            <a:ext cx="2939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Минимальное значение стоимости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7690758" y="5695362"/>
            <a:ext cx="1061356" cy="46766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8752114" y="5695362"/>
            <a:ext cx="1477736" cy="46766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37806" y="6224583"/>
            <a:ext cx="20145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* Все данные на слайде приведены условно</a:t>
            </a:r>
          </a:p>
        </p:txBody>
      </p:sp>
    </p:spTree>
    <p:extLst>
      <p:ext uri="{BB962C8B-B14F-4D97-AF65-F5344CB8AC3E}">
        <p14:creationId xmlns:p14="http://schemas.microsoft.com/office/powerpoint/2010/main" val="656671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10429</TotalTime>
  <Words>1491</Words>
  <Application>Microsoft Office PowerPoint</Application>
  <PresentationFormat>Произвольный</PresentationFormat>
  <Paragraphs>353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ПОРЯДОК изменения цены КОНТРАКТА, в связи с существенным ростом стоимости строительных ресурсов  (реализация Приказа Минстроя РФ от 21.06.2021 № 500/пр – далее Приказ №500/пр) При изменении цены контракта учитывается, что  контракт на выполнение работ по строительству, реконструкции, капитальному ремонту, сносу объекта капитального строительства, проведению работ по сохранению объектов культурного наследия, заключен до 1 июля 2021 г.; физические объемы работ, конструктивные, технологические и другие проектные  решения не изменяются. Последовательность действий сторон, при изменении цены контракта: 1. Подрядчик готовит расчетные обоснования и направляет заказчику предложение изменить цену контракта. 2. Заказчик рассматривает расчетные обоснования с учетом следующего: - Если расчет учитывает изменение видов или объемов работ, либо увеличение превышает 30% от первоначальной цены, то такие расчеты возвращаются подрядчику для  корректировки. - Если в результате корректировки цена контракта превысит 100 млн.рублей, заказчик (либо уполномоченное им лицо) направляет пересчитанную сметную документации для проведения государственной экспертизы (достоверность сметной стоимости). - Если откорректированная цена контракта не превышает 100 млн. рублей, заказчик самостоятельно проверяет расчетные обоснования. 3. Заказчик подготавливает дополнительное соглашение к контракту об изменении его существенных условий (цена и сроки) при условии, что в результате корректировки цена контракта не превысила лимитов бюджетных обязательств по объекту*.  *В случае, если новая цена контракта превысит лимиты бюджетных обязательств, изменение цены контракта возможно после принятия решения Правительством Пермского края об использовании бюджетных ассигнований. 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Головин Сергей Викторович</dc:creator>
  <cp:lastModifiedBy>Александр</cp:lastModifiedBy>
  <cp:revision>83</cp:revision>
  <dcterms:created xsi:type="dcterms:W3CDTF">2021-08-17T08:43:22Z</dcterms:created>
  <dcterms:modified xsi:type="dcterms:W3CDTF">2021-09-15T13:05:04Z</dcterms:modified>
</cp:coreProperties>
</file>